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3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45.wmf"/><Relationship Id="rId9" Type="http://schemas.openxmlformats.org/officeDocument/2006/relationships/image" Target="../media/image1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3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9.wmf"/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30.wmf"/><Relationship Id="rId7" Type="http://schemas.openxmlformats.org/officeDocument/2006/relationships/image" Target="../media/image33.wmf"/><Relationship Id="rId2" Type="http://schemas.openxmlformats.org/officeDocument/2006/relationships/image" Target="../media/image9.wmf"/><Relationship Id="rId1" Type="http://schemas.openxmlformats.org/officeDocument/2006/relationships/image" Target="../media/image3.wmf"/><Relationship Id="rId6" Type="http://schemas.openxmlformats.org/officeDocument/2006/relationships/image" Target="../media/image14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30.wmf"/><Relationship Id="rId7" Type="http://schemas.openxmlformats.org/officeDocument/2006/relationships/image" Target="../media/image36.wmf"/><Relationship Id="rId2" Type="http://schemas.openxmlformats.org/officeDocument/2006/relationships/image" Target="../media/image9.wmf"/><Relationship Id="rId1" Type="http://schemas.openxmlformats.org/officeDocument/2006/relationships/image" Target="../media/image3.wmf"/><Relationship Id="rId6" Type="http://schemas.openxmlformats.org/officeDocument/2006/relationships/image" Target="../media/image14.wmf"/><Relationship Id="rId5" Type="http://schemas.openxmlformats.org/officeDocument/2006/relationships/image" Target="../media/image35.wmf"/><Relationship Id="rId4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1/26/2014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1/26/2014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5AEC9-E388-4ECA-9D14-9078C18EC0BF}" type="datetimeFigureOut">
              <a:rPr lang="en-US" smtClean="0"/>
              <a:pPr/>
              <a:t>1/26/2014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4.bin"/><Relationship Id="rId9" Type="http://schemas.openxmlformats.org/officeDocument/2006/relationships/oleObject" Target="../embeddings/oleObject3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4.bin"/><Relationship Id="rId5" Type="http://schemas.openxmlformats.org/officeDocument/2006/relationships/oleObject" Target="../embeddings/oleObject43.bin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2.bin"/><Relationship Id="rId9" Type="http://schemas.openxmlformats.org/officeDocument/2006/relationships/oleObject" Target="../embeddings/oleObject4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2.bin"/><Relationship Id="rId5" Type="http://schemas.openxmlformats.org/officeDocument/2006/relationships/oleObject" Target="../embeddings/oleObject51.bin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0.bin"/><Relationship Id="rId9" Type="http://schemas.openxmlformats.org/officeDocument/2006/relationships/oleObject" Target="../embeddings/oleObject5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oleObject" Target="../embeddings/oleObject66.bin"/><Relationship Id="rId3" Type="http://schemas.openxmlformats.org/officeDocument/2006/relationships/image" Target="../media/image46.png"/><Relationship Id="rId7" Type="http://schemas.openxmlformats.org/officeDocument/2006/relationships/oleObject" Target="../embeddings/oleObject60.bin"/><Relationship Id="rId12" Type="http://schemas.openxmlformats.org/officeDocument/2006/relationships/oleObject" Target="../embeddings/oleObject6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9.bin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58.bin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57.bin"/><Relationship Id="rId9" Type="http://schemas.openxmlformats.org/officeDocument/2006/relationships/oleObject" Target="../embeddings/oleObject6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70.bin"/><Relationship Id="rId5" Type="http://schemas.openxmlformats.org/officeDocument/2006/relationships/oleObject" Target="../embeddings/oleObject69.bin"/><Relationship Id="rId4" Type="http://schemas.openxmlformats.org/officeDocument/2006/relationships/oleObject" Target="../embeddings/oleObject6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12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5.bin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4.bin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428605"/>
            <a:ext cx="7772400" cy="1143008"/>
          </a:xfrm>
        </p:spPr>
        <p:txBody>
          <a:bodyPr>
            <a:normAutofit/>
          </a:bodyPr>
          <a:lstStyle/>
          <a:p>
            <a:r>
              <a:rPr lang="en-GB" sz="4800" dirty="0" smtClean="0">
                <a:latin typeface="Comic Sans MS" pitchFamily="66" charset="0"/>
              </a:rPr>
              <a:t>Fractions Challenges</a:t>
            </a:r>
            <a:endParaRPr lang="en-GB" sz="4800" dirty="0">
              <a:latin typeface="Comic Sans MS" pitchFamily="66" charset="0"/>
            </a:endParaRPr>
          </a:p>
        </p:txBody>
      </p:sp>
      <p:pic>
        <p:nvPicPr>
          <p:cNvPr id="11266" name="Picture 2" descr="http://4.bp.blogspot.com/-_lD7URChCFU/TVi7L665w7I/AAAAAAAAABA/CtgZ75LUaCk/s1600/fractions_3bm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928934"/>
            <a:ext cx="3867643" cy="3047978"/>
          </a:xfrm>
          <a:prstGeom prst="rect">
            <a:avLst/>
          </a:prstGeom>
          <a:noFill/>
        </p:spPr>
      </p:pic>
      <p:pic>
        <p:nvPicPr>
          <p:cNvPr id="11268" name="Picture 4" descr="http://terpconnect.umd.edu/~ecernigl/homepage/websiteproject/fractionwall.gif"/>
          <p:cNvPicPr>
            <a:picLocks noChangeAspect="1" noChangeArrowheads="1"/>
          </p:cNvPicPr>
          <p:nvPr/>
        </p:nvPicPr>
        <p:blipFill>
          <a:blip r:embed="rId3"/>
          <a:srcRect t="12500"/>
          <a:stretch>
            <a:fillRect/>
          </a:stretch>
        </p:blipFill>
        <p:spPr bwMode="auto">
          <a:xfrm>
            <a:off x="5357818" y="2428868"/>
            <a:ext cx="3409202" cy="4000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500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9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Put these fractions into order using a calculator – explain your method</a:t>
            </a:r>
            <a:endParaRPr kumimoji="0" lang="en-GB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928662" y="2143116"/>
          <a:ext cx="571504" cy="1478026"/>
        </p:xfrm>
        <a:graphic>
          <a:graphicData uri="http://schemas.openxmlformats.org/presentationml/2006/ole">
            <p:oleObj spid="_x0000_s21506" name="Equation" r:id="rId3" imgW="152280" imgH="393480" progId="Equation.3">
              <p:embed/>
            </p:oleObj>
          </a:graphicData>
        </a:graphic>
      </p:graphicFrame>
      <p:graphicFrame>
        <p:nvGraphicFramePr>
          <p:cNvPr id="16387" name="Object 2"/>
          <p:cNvGraphicFramePr>
            <a:graphicFrameLocks noChangeAspect="1"/>
          </p:cNvGraphicFramePr>
          <p:nvPr/>
        </p:nvGraphicFramePr>
        <p:xfrm>
          <a:off x="2643174" y="3286124"/>
          <a:ext cx="523875" cy="1477963"/>
        </p:xfrm>
        <a:graphic>
          <a:graphicData uri="http://schemas.openxmlformats.org/presentationml/2006/ole">
            <p:oleObj spid="_x0000_s21507" name="Equation" r:id="rId4" imgW="139680" imgH="393480" progId="Equation.3">
              <p:embed/>
            </p:oleObj>
          </a:graphicData>
        </a:graphic>
      </p:graphicFrame>
      <p:graphicFrame>
        <p:nvGraphicFramePr>
          <p:cNvPr id="16389" name="Object 2"/>
          <p:cNvGraphicFramePr>
            <a:graphicFrameLocks noChangeAspect="1"/>
          </p:cNvGraphicFramePr>
          <p:nvPr/>
        </p:nvGraphicFramePr>
        <p:xfrm>
          <a:off x="714348" y="4286256"/>
          <a:ext cx="571500" cy="1477963"/>
        </p:xfrm>
        <a:graphic>
          <a:graphicData uri="http://schemas.openxmlformats.org/presentationml/2006/ole">
            <p:oleObj spid="_x0000_s21509" name="Equation" r:id="rId5" imgW="152280" imgH="393480" progId="Equation.3">
              <p:embed/>
            </p:oleObj>
          </a:graphicData>
        </a:graphic>
      </p:graphicFrame>
      <p:graphicFrame>
        <p:nvGraphicFramePr>
          <p:cNvPr id="16390" name="Object 2"/>
          <p:cNvGraphicFramePr>
            <a:graphicFrameLocks noChangeAspect="1"/>
          </p:cNvGraphicFramePr>
          <p:nvPr/>
        </p:nvGraphicFramePr>
        <p:xfrm>
          <a:off x="4071934" y="2357430"/>
          <a:ext cx="571500" cy="1477962"/>
        </p:xfrm>
        <a:graphic>
          <a:graphicData uri="http://schemas.openxmlformats.org/presentationml/2006/ole">
            <p:oleObj spid="_x0000_s21510" name="Equation" r:id="rId6" imgW="152280" imgH="393480" progId="Equation.3">
              <p:embed/>
            </p:oleObj>
          </a:graphicData>
        </a:graphic>
      </p:graphicFrame>
      <p:graphicFrame>
        <p:nvGraphicFramePr>
          <p:cNvPr id="16391" name="Object 2"/>
          <p:cNvGraphicFramePr>
            <a:graphicFrameLocks noChangeAspect="1"/>
          </p:cNvGraphicFramePr>
          <p:nvPr/>
        </p:nvGraphicFramePr>
        <p:xfrm>
          <a:off x="3857620" y="4429132"/>
          <a:ext cx="762000" cy="1477963"/>
        </p:xfrm>
        <a:graphic>
          <a:graphicData uri="http://schemas.openxmlformats.org/presentationml/2006/ole">
            <p:oleObj spid="_x0000_s21511" name="Equation" r:id="rId7" imgW="203040" imgH="393480" progId="Equation.3">
              <p:embed/>
            </p:oleObj>
          </a:graphicData>
        </a:graphic>
      </p:graphicFrame>
      <p:graphicFrame>
        <p:nvGraphicFramePr>
          <p:cNvPr id="16392" name="Object 2"/>
          <p:cNvGraphicFramePr>
            <a:graphicFrameLocks noChangeAspect="1"/>
          </p:cNvGraphicFramePr>
          <p:nvPr/>
        </p:nvGraphicFramePr>
        <p:xfrm>
          <a:off x="6215074" y="2285992"/>
          <a:ext cx="523875" cy="1477963"/>
        </p:xfrm>
        <a:graphic>
          <a:graphicData uri="http://schemas.openxmlformats.org/presentationml/2006/ole">
            <p:oleObj spid="_x0000_s21512" name="Equation" r:id="rId8" imgW="139680" imgH="393480" progId="Equation.3">
              <p:embed/>
            </p:oleObj>
          </a:graphicData>
        </a:graphic>
      </p:graphicFrame>
      <p:graphicFrame>
        <p:nvGraphicFramePr>
          <p:cNvPr id="16395" name="Object 2"/>
          <p:cNvGraphicFramePr>
            <a:graphicFrameLocks noChangeAspect="1"/>
          </p:cNvGraphicFramePr>
          <p:nvPr/>
        </p:nvGraphicFramePr>
        <p:xfrm>
          <a:off x="7572396" y="3500438"/>
          <a:ext cx="571500" cy="1477963"/>
        </p:xfrm>
        <a:graphic>
          <a:graphicData uri="http://schemas.openxmlformats.org/presentationml/2006/ole">
            <p:oleObj spid="_x0000_s21514" name="Equation" r:id="rId9" imgW="152280" imgH="393480" progId="Equation.3">
              <p:embed/>
            </p:oleObj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5762625" y="4214813"/>
          <a:ext cx="523875" cy="1477962"/>
        </p:xfrm>
        <a:graphic>
          <a:graphicData uri="http://schemas.openxmlformats.org/presentationml/2006/ole">
            <p:oleObj spid="_x0000_s21516" name="Equation" r:id="rId10" imgW="13968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500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10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Put these fractions into order without a calculator – explain your method</a:t>
            </a:r>
            <a:endParaRPr kumimoji="0" lang="en-GB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928662" y="2143116"/>
          <a:ext cx="571504" cy="1478026"/>
        </p:xfrm>
        <a:graphic>
          <a:graphicData uri="http://schemas.openxmlformats.org/presentationml/2006/ole">
            <p:oleObj spid="_x0000_s22530" name="Equation" r:id="rId3" imgW="152280" imgH="393480" progId="Equation.3">
              <p:embed/>
            </p:oleObj>
          </a:graphicData>
        </a:graphic>
      </p:graphicFrame>
      <p:graphicFrame>
        <p:nvGraphicFramePr>
          <p:cNvPr id="16387" name="Object 2"/>
          <p:cNvGraphicFramePr>
            <a:graphicFrameLocks noChangeAspect="1"/>
          </p:cNvGraphicFramePr>
          <p:nvPr/>
        </p:nvGraphicFramePr>
        <p:xfrm>
          <a:off x="2643174" y="3286124"/>
          <a:ext cx="523875" cy="1477963"/>
        </p:xfrm>
        <a:graphic>
          <a:graphicData uri="http://schemas.openxmlformats.org/presentationml/2006/ole">
            <p:oleObj spid="_x0000_s22531" name="Equation" r:id="rId4" imgW="139680" imgH="393480" progId="Equation.3">
              <p:embed/>
            </p:oleObj>
          </a:graphicData>
        </a:graphic>
      </p:graphicFrame>
      <p:graphicFrame>
        <p:nvGraphicFramePr>
          <p:cNvPr id="16389" name="Object 2"/>
          <p:cNvGraphicFramePr>
            <a:graphicFrameLocks noChangeAspect="1"/>
          </p:cNvGraphicFramePr>
          <p:nvPr/>
        </p:nvGraphicFramePr>
        <p:xfrm>
          <a:off x="714348" y="4286256"/>
          <a:ext cx="571500" cy="1477963"/>
        </p:xfrm>
        <a:graphic>
          <a:graphicData uri="http://schemas.openxmlformats.org/presentationml/2006/ole">
            <p:oleObj spid="_x0000_s22532" name="Equation" r:id="rId5" imgW="152280" imgH="393480" progId="Equation.3">
              <p:embed/>
            </p:oleObj>
          </a:graphicData>
        </a:graphic>
      </p:graphicFrame>
      <p:graphicFrame>
        <p:nvGraphicFramePr>
          <p:cNvPr id="16390" name="Object 2"/>
          <p:cNvGraphicFramePr>
            <a:graphicFrameLocks noChangeAspect="1"/>
          </p:cNvGraphicFramePr>
          <p:nvPr/>
        </p:nvGraphicFramePr>
        <p:xfrm>
          <a:off x="4071934" y="2357430"/>
          <a:ext cx="571500" cy="1477962"/>
        </p:xfrm>
        <a:graphic>
          <a:graphicData uri="http://schemas.openxmlformats.org/presentationml/2006/ole">
            <p:oleObj spid="_x0000_s22533" name="Equation" r:id="rId6" imgW="152280" imgH="393480" progId="Equation.3">
              <p:embed/>
            </p:oleObj>
          </a:graphicData>
        </a:graphic>
      </p:graphicFrame>
      <p:graphicFrame>
        <p:nvGraphicFramePr>
          <p:cNvPr id="16391" name="Object 2"/>
          <p:cNvGraphicFramePr>
            <a:graphicFrameLocks noChangeAspect="1"/>
          </p:cNvGraphicFramePr>
          <p:nvPr/>
        </p:nvGraphicFramePr>
        <p:xfrm>
          <a:off x="3857620" y="4429132"/>
          <a:ext cx="762000" cy="1477963"/>
        </p:xfrm>
        <a:graphic>
          <a:graphicData uri="http://schemas.openxmlformats.org/presentationml/2006/ole">
            <p:oleObj spid="_x0000_s22534" name="Equation" r:id="rId7" imgW="203040" imgH="393480" progId="Equation.3">
              <p:embed/>
            </p:oleObj>
          </a:graphicData>
        </a:graphic>
      </p:graphicFrame>
      <p:graphicFrame>
        <p:nvGraphicFramePr>
          <p:cNvPr id="16392" name="Object 2"/>
          <p:cNvGraphicFramePr>
            <a:graphicFrameLocks noChangeAspect="1"/>
          </p:cNvGraphicFramePr>
          <p:nvPr/>
        </p:nvGraphicFramePr>
        <p:xfrm>
          <a:off x="6215074" y="2285992"/>
          <a:ext cx="523875" cy="1477963"/>
        </p:xfrm>
        <a:graphic>
          <a:graphicData uri="http://schemas.openxmlformats.org/presentationml/2006/ole">
            <p:oleObj spid="_x0000_s22535" name="Equation" r:id="rId8" imgW="139680" imgH="393480" progId="Equation.3">
              <p:embed/>
            </p:oleObj>
          </a:graphicData>
        </a:graphic>
      </p:graphicFrame>
      <p:graphicFrame>
        <p:nvGraphicFramePr>
          <p:cNvPr id="16395" name="Object 2"/>
          <p:cNvGraphicFramePr>
            <a:graphicFrameLocks noChangeAspect="1"/>
          </p:cNvGraphicFramePr>
          <p:nvPr/>
        </p:nvGraphicFramePr>
        <p:xfrm>
          <a:off x="7572396" y="3500438"/>
          <a:ext cx="571500" cy="1477963"/>
        </p:xfrm>
        <a:graphic>
          <a:graphicData uri="http://schemas.openxmlformats.org/presentationml/2006/ole">
            <p:oleObj spid="_x0000_s22536" name="Equation" r:id="rId9" imgW="152280" imgH="393480" progId="Equation.3">
              <p:embed/>
            </p:oleObj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5762625" y="4214813"/>
          <a:ext cx="523875" cy="1477962"/>
        </p:xfrm>
        <a:graphic>
          <a:graphicData uri="http://schemas.openxmlformats.org/presentationml/2006/ole">
            <p:oleObj spid="_x0000_s22537" name="Equation" r:id="rId10" imgW="13968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500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11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Without a calculator work out – show your method of working</a:t>
            </a:r>
            <a:endParaRPr kumimoji="0" lang="en-GB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333375" y="2143126"/>
          <a:ext cx="1523981" cy="1278222"/>
        </p:xfrm>
        <a:graphic>
          <a:graphicData uri="http://schemas.openxmlformats.org/presentationml/2006/ole">
            <p:oleObj spid="_x0000_s23554" name="Equation" r:id="rId3" imgW="469800" imgH="393480" progId="Equation.3">
              <p:embed/>
            </p:oleObj>
          </a:graphicData>
        </a:graphic>
      </p:graphicFrame>
      <p:graphicFrame>
        <p:nvGraphicFramePr>
          <p:cNvPr id="16389" name="Object 2"/>
          <p:cNvGraphicFramePr>
            <a:graphicFrameLocks noChangeAspect="1"/>
          </p:cNvGraphicFramePr>
          <p:nvPr/>
        </p:nvGraphicFramePr>
        <p:xfrm>
          <a:off x="333375" y="4071938"/>
          <a:ext cx="1523981" cy="1278221"/>
        </p:xfrm>
        <a:graphic>
          <a:graphicData uri="http://schemas.openxmlformats.org/presentationml/2006/ole">
            <p:oleObj spid="_x0000_s23556" name="Equation" r:id="rId4" imgW="469800" imgH="393480" progId="Equation.3">
              <p:embed/>
            </p:oleObj>
          </a:graphicData>
        </a:graphic>
      </p:graphicFrame>
      <p:graphicFrame>
        <p:nvGraphicFramePr>
          <p:cNvPr id="23562" name="Object 2"/>
          <p:cNvGraphicFramePr>
            <a:graphicFrameLocks noChangeAspect="1"/>
          </p:cNvGraphicFramePr>
          <p:nvPr/>
        </p:nvGraphicFramePr>
        <p:xfrm>
          <a:off x="2285984" y="2143129"/>
          <a:ext cx="1524000" cy="1277938"/>
        </p:xfrm>
        <a:graphic>
          <a:graphicData uri="http://schemas.openxmlformats.org/presentationml/2006/ole">
            <p:oleObj spid="_x0000_s23562" name="Equation" r:id="rId5" imgW="469800" imgH="393480" progId="Equation.3">
              <p:embed/>
            </p:oleObj>
          </a:graphicData>
        </a:graphic>
      </p:graphicFrame>
      <p:graphicFrame>
        <p:nvGraphicFramePr>
          <p:cNvPr id="23563" name="Object 5"/>
          <p:cNvGraphicFramePr>
            <a:graphicFrameLocks noChangeAspect="1"/>
          </p:cNvGraphicFramePr>
          <p:nvPr/>
        </p:nvGraphicFramePr>
        <p:xfrm>
          <a:off x="2285984" y="4071942"/>
          <a:ext cx="1524000" cy="1277937"/>
        </p:xfrm>
        <a:graphic>
          <a:graphicData uri="http://schemas.openxmlformats.org/presentationml/2006/ole">
            <p:oleObj spid="_x0000_s23563" name="Equation" r:id="rId6" imgW="469800" imgH="393480" progId="Equation.3">
              <p:embed/>
            </p:oleObj>
          </a:graphicData>
        </a:graphic>
      </p:graphicFrame>
      <p:graphicFrame>
        <p:nvGraphicFramePr>
          <p:cNvPr id="23564" name="Object 2"/>
          <p:cNvGraphicFramePr>
            <a:graphicFrameLocks noChangeAspect="1"/>
          </p:cNvGraphicFramePr>
          <p:nvPr/>
        </p:nvGraphicFramePr>
        <p:xfrm>
          <a:off x="4214810" y="2143116"/>
          <a:ext cx="1524000" cy="1277938"/>
        </p:xfrm>
        <a:graphic>
          <a:graphicData uri="http://schemas.openxmlformats.org/presentationml/2006/ole">
            <p:oleObj spid="_x0000_s23564" name="Equation" r:id="rId7" imgW="469800" imgH="393480" progId="Equation.3">
              <p:embed/>
            </p:oleObj>
          </a:graphicData>
        </a:graphic>
      </p:graphicFrame>
      <p:graphicFrame>
        <p:nvGraphicFramePr>
          <p:cNvPr id="23565" name="Object 5"/>
          <p:cNvGraphicFramePr>
            <a:graphicFrameLocks noChangeAspect="1"/>
          </p:cNvGraphicFramePr>
          <p:nvPr/>
        </p:nvGraphicFramePr>
        <p:xfrm>
          <a:off x="4214810" y="4071929"/>
          <a:ext cx="1524000" cy="1277937"/>
        </p:xfrm>
        <a:graphic>
          <a:graphicData uri="http://schemas.openxmlformats.org/presentationml/2006/ole">
            <p:oleObj spid="_x0000_s23565" name="Equation" r:id="rId8" imgW="469800" imgH="393480" progId="Equation.3">
              <p:embed/>
            </p:oleObj>
          </a:graphicData>
        </a:graphic>
      </p:graphicFrame>
      <p:graphicFrame>
        <p:nvGraphicFramePr>
          <p:cNvPr id="23566" name="Object 2"/>
          <p:cNvGraphicFramePr>
            <a:graphicFrameLocks noChangeAspect="1"/>
          </p:cNvGraphicFramePr>
          <p:nvPr/>
        </p:nvGraphicFramePr>
        <p:xfrm>
          <a:off x="6092825" y="2143125"/>
          <a:ext cx="1482725" cy="1277938"/>
        </p:xfrm>
        <a:graphic>
          <a:graphicData uri="http://schemas.openxmlformats.org/presentationml/2006/ole">
            <p:oleObj spid="_x0000_s23566" name="Equation" r:id="rId9" imgW="457200" imgH="393480" progId="Equation.3">
              <p:embed/>
            </p:oleObj>
          </a:graphicData>
        </a:graphic>
      </p:graphicFrame>
      <p:graphicFrame>
        <p:nvGraphicFramePr>
          <p:cNvPr id="23567" name="Object 5"/>
          <p:cNvGraphicFramePr>
            <a:graphicFrameLocks noChangeAspect="1"/>
          </p:cNvGraphicFramePr>
          <p:nvPr/>
        </p:nvGraphicFramePr>
        <p:xfrm>
          <a:off x="5969000" y="4071938"/>
          <a:ext cx="1730375" cy="1277937"/>
        </p:xfrm>
        <a:graphic>
          <a:graphicData uri="http://schemas.openxmlformats.org/presentationml/2006/ole">
            <p:oleObj spid="_x0000_s23567" name="Equation" r:id="rId10" imgW="533160" imgH="39348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14348" y="5786454"/>
            <a:ext cx="7000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Then check using a calculator</a:t>
            </a:r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6" name="Picture 10"/>
          <p:cNvPicPr>
            <a:picLocks noChangeAspect="1" noChangeArrowheads="1"/>
          </p:cNvPicPr>
          <p:nvPr/>
        </p:nvPicPr>
        <p:blipFill>
          <a:blip r:embed="rId3"/>
          <a:srcRect l="18873" t="1619" r="46731" b="38371"/>
          <a:stretch>
            <a:fillRect/>
          </a:stretch>
        </p:blipFill>
        <p:spPr bwMode="auto">
          <a:xfrm>
            <a:off x="500034" y="2143116"/>
            <a:ext cx="3714776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500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12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Plot these fractions on a graph like the example shown – what do you notice?</a:t>
            </a:r>
            <a:endParaRPr kumimoji="0" lang="en-GB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3071802" y="3071810"/>
          <a:ext cx="361952" cy="936083"/>
        </p:xfrm>
        <a:graphic>
          <a:graphicData uri="http://schemas.openxmlformats.org/presentationml/2006/ole">
            <p:oleObj spid="_x0000_s24578" name="Equation" r:id="rId4" imgW="152280" imgH="393480" progId="Equation.3">
              <p:embed/>
            </p:oleObj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6215074" y="4000504"/>
          <a:ext cx="442018" cy="1247027"/>
        </p:xfrm>
        <a:graphic>
          <a:graphicData uri="http://schemas.openxmlformats.org/presentationml/2006/ole">
            <p:oleObj spid="_x0000_s24588" name="Equation" r:id="rId5" imgW="139680" imgH="393480" progId="Equation.3">
              <p:embed/>
            </p:oleObj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8001024" y="3857628"/>
          <a:ext cx="642935" cy="1247026"/>
        </p:xfrm>
        <a:graphic>
          <a:graphicData uri="http://schemas.openxmlformats.org/presentationml/2006/ole">
            <p:oleObj spid="_x0000_s24589" name="Equation" r:id="rId6" imgW="203040" imgH="393480" progId="Equation.3">
              <p:embed/>
            </p:oleObj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5072066" y="3714752"/>
          <a:ext cx="482201" cy="1247026"/>
        </p:xfrm>
        <a:graphic>
          <a:graphicData uri="http://schemas.openxmlformats.org/presentationml/2006/ole">
            <p:oleObj spid="_x0000_s24590" name="Equation" r:id="rId7" imgW="152280" imgH="393480" progId="Equation.3">
              <p:embed/>
            </p:oleObj>
          </a:graphicData>
        </a:graphic>
      </p:graphicFrame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5286380" y="5143512"/>
          <a:ext cx="642935" cy="1247026"/>
        </p:xfrm>
        <a:graphic>
          <a:graphicData uri="http://schemas.openxmlformats.org/presentationml/2006/ole">
            <p:oleObj spid="_x0000_s24591" name="Equation" r:id="rId8" imgW="203040" imgH="393480" progId="Equation.3">
              <p:embed/>
            </p:oleObj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5786446" y="2500306"/>
          <a:ext cx="642935" cy="1247026"/>
        </p:xfrm>
        <a:graphic>
          <a:graphicData uri="http://schemas.openxmlformats.org/presentationml/2006/ole">
            <p:oleObj spid="_x0000_s24592" name="Equation" r:id="rId9" imgW="203040" imgH="393480" progId="Equation.3">
              <p:embed/>
            </p:oleObj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7000892" y="2071678"/>
          <a:ext cx="442018" cy="1247026"/>
        </p:xfrm>
        <a:graphic>
          <a:graphicData uri="http://schemas.openxmlformats.org/presentationml/2006/ole">
            <p:oleObj spid="_x0000_s24593" name="Equation" r:id="rId10" imgW="139680" imgH="393480" progId="Equation.3">
              <p:embed/>
            </p:oleObj>
          </a:graphicData>
        </a:graphic>
      </p:graphicFrame>
      <p:graphicFrame>
        <p:nvGraphicFramePr>
          <p:cNvPr id="24594" name="Object 18"/>
          <p:cNvGraphicFramePr>
            <a:graphicFrameLocks noChangeAspect="1"/>
          </p:cNvGraphicFramePr>
          <p:nvPr/>
        </p:nvGraphicFramePr>
        <p:xfrm>
          <a:off x="7072330" y="5214950"/>
          <a:ext cx="642935" cy="1247026"/>
        </p:xfrm>
        <a:graphic>
          <a:graphicData uri="http://schemas.openxmlformats.org/presentationml/2006/ole">
            <p:oleObj spid="_x0000_s24594" name="Equation" r:id="rId11" imgW="203040" imgH="393480" progId="Equation.3">
              <p:embed/>
            </p:oleObj>
          </a:graphicData>
        </a:graphic>
      </p:graphicFrame>
      <p:graphicFrame>
        <p:nvGraphicFramePr>
          <p:cNvPr id="24595" name="Object 19"/>
          <p:cNvGraphicFramePr>
            <a:graphicFrameLocks noChangeAspect="1"/>
          </p:cNvGraphicFramePr>
          <p:nvPr/>
        </p:nvGraphicFramePr>
        <p:xfrm>
          <a:off x="8001024" y="2214554"/>
          <a:ext cx="482201" cy="1247025"/>
        </p:xfrm>
        <a:graphic>
          <a:graphicData uri="http://schemas.openxmlformats.org/presentationml/2006/ole">
            <p:oleObj spid="_x0000_s24595" name="Equation" r:id="rId12" imgW="152280" imgH="393480" progId="Equation.3">
              <p:embed/>
            </p:oleObj>
          </a:graphicData>
        </a:graphic>
      </p:graphicFrame>
      <p:graphicFrame>
        <p:nvGraphicFramePr>
          <p:cNvPr id="24596" name="Object 20"/>
          <p:cNvGraphicFramePr>
            <a:graphicFrameLocks noChangeAspect="1"/>
          </p:cNvGraphicFramePr>
          <p:nvPr/>
        </p:nvGraphicFramePr>
        <p:xfrm>
          <a:off x="7000892" y="3571876"/>
          <a:ext cx="642935" cy="1247026"/>
        </p:xfrm>
        <a:graphic>
          <a:graphicData uri="http://schemas.openxmlformats.org/presentationml/2006/ole">
            <p:oleObj spid="_x0000_s24596" name="Equation" r:id="rId13" imgW="20304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500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13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Without a calculator work out the answers to the following calculations</a:t>
            </a:r>
            <a:endParaRPr kumimoji="0" lang="en-GB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25612" name="Object 5"/>
          <p:cNvGraphicFramePr>
            <a:graphicFrameLocks noChangeAspect="1"/>
          </p:cNvGraphicFramePr>
          <p:nvPr/>
        </p:nvGraphicFramePr>
        <p:xfrm>
          <a:off x="1338263" y="2214563"/>
          <a:ext cx="1933837" cy="1500189"/>
        </p:xfrm>
        <a:graphic>
          <a:graphicData uri="http://schemas.openxmlformats.org/presentationml/2006/ole">
            <p:oleObj spid="_x0000_s25612" name="Equation" r:id="rId3" imgW="507960" imgH="393480" progId="Equation.3">
              <p:embed/>
            </p:oleObj>
          </a:graphicData>
        </a:graphic>
      </p:graphicFrame>
      <p:graphicFrame>
        <p:nvGraphicFramePr>
          <p:cNvPr id="25614" name="Object 5"/>
          <p:cNvGraphicFramePr>
            <a:graphicFrameLocks noChangeAspect="1"/>
          </p:cNvGraphicFramePr>
          <p:nvPr/>
        </p:nvGraphicFramePr>
        <p:xfrm>
          <a:off x="1357290" y="4071942"/>
          <a:ext cx="1933575" cy="1500187"/>
        </p:xfrm>
        <a:graphic>
          <a:graphicData uri="http://schemas.openxmlformats.org/presentationml/2006/ole">
            <p:oleObj spid="_x0000_s25614" name="Equation" r:id="rId4" imgW="507960" imgH="393480" progId="Equation.3">
              <p:embed/>
            </p:oleObj>
          </a:graphicData>
        </a:graphic>
      </p:graphicFrame>
      <p:graphicFrame>
        <p:nvGraphicFramePr>
          <p:cNvPr id="25615" name="Object 5"/>
          <p:cNvGraphicFramePr>
            <a:graphicFrameLocks noChangeAspect="1"/>
          </p:cNvGraphicFramePr>
          <p:nvPr/>
        </p:nvGraphicFramePr>
        <p:xfrm>
          <a:off x="5548313" y="2214563"/>
          <a:ext cx="1836737" cy="1500187"/>
        </p:xfrm>
        <a:graphic>
          <a:graphicData uri="http://schemas.openxmlformats.org/presentationml/2006/ole">
            <p:oleObj spid="_x0000_s25615" name="Equation" r:id="rId5" imgW="482400" imgH="393480" progId="Equation.3">
              <p:embed/>
            </p:oleObj>
          </a:graphicData>
        </a:graphic>
      </p:graphicFrame>
      <p:graphicFrame>
        <p:nvGraphicFramePr>
          <p:cNvPr id="25616" name="Object 5"/>
          <p:cNvGraphicFramePr>
            <a:graphicFrameLocks noChangeAspect="1"/>
          </p:cNvGraphicFramePr>
          <p:nvPr/>
        </p:nvGraphicFramePr>
        <p:xfrm>
          <a:off x="5543550" y="4071938"/>
          <a:ext cx="1885950" cy="1500187"/>
        </p:xfrm>
        <a:graphic>
          <a:graphicData uri="http://schemas.openxmlformats.org/presentationml/2006/ole">
            <p:oleObj spid="_x0000_s25616" name="Equation" r:id="rId6" imgW="49500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500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14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000" dirty="0">
                <a:latin typeface="Comic Sans MS" pitchFamily="66" charset="0"/>
                <a:ea typeface="+mj-ea"/>
                <a:cs typeface="+mj-cs"/>
              </a:rPr>
              <a:t>W</a:t>
            </a:r>
            <a:r>
              <a:rPr kumimoji="0" lang="en-GB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rite down as many problems as you can with this answer</a:t>
            </a:r>
            <a:endParaRPr kumimoji="0" lang="en-GB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25614" name="Object 5"/>
          <p:cNvGraphicFramePr>
            <a:graphicFrameLocks noChangeAspect="1"/>
          </p:cNvGraphicFramePr>
          <p:nvPr/>
        </p:nvGraphicFramePr>
        <p:xfrm>
          <a:off x="3786182" y="2500306"/>
          <a:ext cx="1214446" cy="3144252"/>
        </p:xfrm>
        <a:graphic>
          <a:graphicData uri="http://schemas.openxmlformats.org/presentationml/2006/ole">
            <p:oleObj spid="_x0000_s26627" name="Equation" r:id="rId3" imgW="15228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500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15</a:t>
            </a:r>
            <a:endParaRPr kumimoji="0" lang="en-GB" sz="4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Investigate the following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7224" y="2643182"/>
            <a:ext cx="74295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 smtClean="0"/>
              <a:t>The sum of two fractions equals their product</a:t>
            </a:r>
            <a:endParaRPr lang="en-GB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5"/>
            <a:ext cx="777240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000" baseline="0" dirty="0" smtClean="0">
                <a:latin typeface="Comic Sans MS" pitchFamily="66" charset="0"/>
                <a:ea typeface="+mj-ea"/>
                <a:cs typeface="+mj-cs"/>
              </a:rPr>
              <a:t>What </a:t>
            </a:r>
            <a:r>
              <a:rPr lang="en-GB" sz="3000" dirty="0" smtClean="0">
                <a:latin typeface="Comic Sans MS" pitchFamily="66" charset="0"/>
                <a:ea typeface="+mj-ea"/>
                <a:cs typeface="+mj-cs"/>
              </a:rPr>
              <a:t>fraction is shaded?</a:t>
            </a:r>
            <a:endParaRPr kumimoji="0" lang="en-GB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714348" y="1714488"/>
          <a:ext cx="3600000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900000"/>
                <a:gridCol w="900000"/>
                <a:gridCol w="900000"/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714348" y="3000372"/>
          <a:ext cx="3600000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/>
                <a:gridCol w="720000"/>
                <a:gridCol w="720000"/>
                <a:gridCol w="720000"/>
                <a:gridCol w="720000"/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714348" y="4286256"/>
          <a:ext cx="3600000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  <a:gridCol w="600000"/>
                <a:gridCol w="600000"/>
                <a:gridCol w="600000"/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4786314" y="1714488"/>
          <a:ext cx="3600002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286"/>
                <a:gridCol w="514286"/>
                <a:gridCol w="514286"/>
                <a:gridCol w="514286"/>
                <a:gridCol w="514286"/>
                <a:gridCol w="514286"/>
                <a:gridCol w="514286"/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4786314" y="3000372"/>
          <a:ext cx="3600000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0000"/>
                <a:gridCol w="1200000"/>
                <a:gridCol w="1200000"/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4786314" y="4286256"/>
          <a:ext cx="3600000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900000"/>
                <a:gridCol w="900000"/>
                <a:gridCol w="900000"/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214282" y="2000240"/>
            <a:ext cx="285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1</a:t>
            </a:r>
            <a:endParaRPr lang="en-GB" sz="3200" dirty="0"/>
          </a:p>
        </p:txBody>
      </p:sp>
      <p:sp>
        <p:nvSpPr>
          <p:cNvPr id="27" name="TextBox 26"/>
          <p:cNvSpPr txBox="1"/>
          <p:nvPr/>
        </p:nvSpPr>
        <p:spPr>
          <a:xfrm>
            <a:off x="214282" y="3214686"/>
            <a:ext cx="285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2</a:t>
            </a:r>
            <a:endParaRPr lang="en-GB" sz="3200" dirty="0"/>
          </a:p>
        </p:txBody>
      </p:sp>
      <p:sp>
        <p:nvSpPr>
          <p:cNvPr id="28" name="TextBox 27"/>
          <p:cNvSpPr txBox="1"/>
          <p:nvPr/>
        </p:nvSpPr>
        <p:spPr>
          <a:xfrm>
            <a:off x="214282" y="4500570"/>
            <a:ext cx="285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3</a:t>
            </a:r>
            <a:endParaRPr lang="en-GB" sz="3200" dirty="0"/>
          </a:p>
        </p:txBody>
      </p:sp>
      <p:sp>
        <p:nvSpPr>
          <p:cNvPr id="29" name="TextBox 28"/>
          <p:cNvSpPr txBox="1"/>
          <p:nvPr/>
        </p:nvSpPr>
        <p:spPr>
          <a:xfrm>
            <a:off x="4429124" y="2000240"/>
            <a:ext cx="285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4</a:t>
            </a:r>
            <a:endParaRPr lang="en-GB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4429124" y="3214686"/>
            <a:ext cx="285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5</a:t>
            </a:r>
            <a:endParaRPr lang="en-GB" sz="3200" dirty="0"/>
          </a:p>
        </p:txBody>
      </p:sp>
      <p:sp>
        <p:nvSpPr>
          <p:cNvPr id="31" name="TextBox 30"/>
          <p:cNvSpPr txBox="1"/>
          <p:nvPr/>
        </p:nvSpPr>
        <p:spPr>
          <a:xfrm>
            <a:off x="4429124" y="4500570"/>
            <a:ext cx="285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6</a:t>
            </a:r>
            <a:endParaRPr lang="en-GB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5"/>
            <a:ext cx="777240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000" baseline="0" dirty="0" smtClean="0">
                <a:latin typeface="Comic Sans MS" pitchFamily="66" charset="0"/>
                <a:ea typeface="+mj-ea"/>
                <a:cs typeface="+mj-cs"/>
              </a:rPr>
              <a:t>Shade in</a:t>
            </a:r>
            <a:r>
              <a:rPr lang="en-GB" sz="3000" dirty="0" smtClean="0">
                <a:latin typeface="Comic Sans MS" pitchFamily="66" charset="0"/>
                <a:ea typeface="+mj-ea"/>
                <a:cs typeface="+mj-cs"/>
              </a:rPr>
              <a:t> each rectangle</a:t>
            </a:r>
            <a:endParaRPr kumimoji="0" lang="en-GB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57224" y="2000240"/>
            <a:ext cx="3600000" cy="10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57224" y="3214686"/>
            <a:ext cx="3600000" cy="10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000628" y="2000240"/>
            <a:ext cx="3600000" cy="10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5000628" y="3214686"/>
            <a:ext cx="3600000" cy="10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57224" y="4429132"/>
            <a:ext cx="3600000" cy="10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000628" y="4429132"/>
            <a:ext cx="3600000" cy="10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85720" y="2000239"/>
          <a:ext cx="414801" cy="1071571"/>
        </p:xfrm>
        <a:graphic>
          <a:graphicData uri="http://schemas.openxmlformats.org/presentationml/2006/ole">
            <p:oleObj spid="_x0000_s15362" name="Equation" r:id="rId3" imgW="152280" imgH="393480" progId="Equation.3">
              <p:embed/>
            </p:oleObj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4518025" y="2000250"/>
          <a:ext cx="379413" cy="1071563"/>
        </p:xfrm>
        <a:graphic>
          <a:graphicData uri="http://schemas.openxmlformats.org/presentationml/2006/ole">
            <p:oleObj spid="_x0000_s15363" name="Equation" r:id="rId4" imgW="139680" imgH="393480" progId="Equation.3">
              <p:embed/>
            </p:oleObj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03213" y="3214688"/>
          <a:ext cx="379412" cy="1071562"/>
        </p:xfrm>
        <a:graphic>
          <a:graphicData uri="http://schemas.openxmlformats.org/presentationml/2006/ole">
            <p:oleObj spid="_x0000_s15364" name="Equation" r:id="rId5" imgW="139680" imgH="393480" progId="Equation.3">
              <p:embed/>
            </p:oleObj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85720" y="4429132"/>
          <a:ext cx="414338" cy="1071563"/>
        </p:xfrm>
        <a:graphic>
          <a:graphicData uri="http://schemas.openxmlformats.org/presentationml/2006/ole">
            <p:oleObj spid="_x0000_s15365" name="Equation" r:id="rId6" imgW="152280" imgH="393480" progId="Equation.3">
              <p:embed/>
            </p:oleObj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4500562" y="3214686"/>
          <a:ext cx="414338" cy="1071563"/>
        </p:xfrm>
        <a:graphic>
          <a:graphicData uri="http://schemas.openxmlformats.org/presentationml/2006/ole">
            <p:oleObj spid="_x0000_s15366" name="Equation" r:id="rId7" imgW="152280" imgH="393480" progId="Equation.3">
              <p:embed/>
            </p:oleObj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4500562" y="4429132"/>
          <a:ext cx="414338" cy="1071563"/>
        </p:xfrm>
        <a:graphic>
          <a:graphicData uri="http://schemas.openxmlformats.org/presentationml/2006/ole">
            <p:oleObj spid="_x0000_s15367" name="Equation" r:id="rId8" imgW="15228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5"/>
            <a:ext cx="777240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000" baseline="0" dirty="0" smtClean="0">
                <a:latin typeface="Comic Sans MS" pitchFamily="66" charset="0"/>
                <a:ea typeface="+mj-ea"/>
                <a:cs typeface="+mj-cs"/>
              </a:rPr>
              <a:t>Put the fractions in order of size</a:t>
            </a:r>
            <a:r>
              <a:rPr lang="en-GB" sz="3000" dirty="0" smtClean="0">
                <a:latin typeface="Comic Sans MS" pitchFamily="66" charset="0"/>
                <a:ea typeface="+mj-ea"/>
                <a:cs typeface="+mj-cs"/>
              </a:rPr>
              <a:t>?</a:t>
            </a:r>
            <a:endParaRPr kumimoji="0" lang="en-GB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714348" y="1714488"/>
          <a:ext cx="3600000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900000"/>
                <a:gridCol w="900000"/>
                <a:gridCol w="900000"/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714348" y="3000372"/>
          <a:ext cx="3600000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/>
                <a:gridCol w="720000"/>
                <a:gridCol w="720000"/>
                <a:gridCol w="720000"/>
                <a:gridCol w="720000"/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714348" y="4286256"/>
          <a:ext cx="3600000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  <a:gridCol w="600000"/>
                <a:gridCol w="600000"/>
                <a:gridCol w="600000"/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4786314" y="1714488"/>
          <a:ext cx="3600002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286"/>
                <a:gridCol w="514286"/>
                <a:gridCol w="514286"/>
                <a:gridCol w="514286"/>
                <a:gridCol w="514286"/>
                <a:gridCol w="514286"/>
                <a:gridCol w="514286"/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4786314" y="3000372"/>
          <a:ext cx="3600000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0000"/>
                <a:gridCol w="1200000"/>
                <a:gridCol w="1200000"/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4786314" y="4286256"/>
          <a:ext cx="3600000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900000"/>
                <a:gridCol w="900000"/>
                <a:gridCol w="900000"/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14282" y="2000240"/>
            <a:ext cx="285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1</a:t>
            </a:r>
            <a:endParaRPr lang="en-GB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14282" y="3214686"/>
            <a:ext cx="285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2</a:t>
            </a:r>
            <a:endParaRPr lang="en-GB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214282" y="4500570"/>
            <a:ext cx="285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3</a:t>
            </a:r>
            <a:endParaRPr lang="en-GB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4429124" y="2000240"/>
            <a:ext cx="285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4</a:t>
            </a:r>
            <a:endParaRPr lang="en-GB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4429124" y="3214686"/>
            <a:ext cx="285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5</a:t>
            </a:r>
            <a:endParaRPr lang="en-GB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4429124" y="4500570"/>
            <a:ext cx="285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6</a:t>
            </a:r>
            <a:endParaRPr lang="en-GB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500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Match up fractions which are equal and explain why</a:t>
            </a:r>
            <a:endParaRPr kumimoji="0" lang="en-GB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928662" y="2143116"/>
          <a:ext cx="571504" cy="1478026"/>
        </p:xfrm>
        <a:graphic>
          <a:graphicData uri="http://schemas.openxmlformats.org/presentationml/2006/ole">
            <p:oleObj spid="_x0000_s16386" name="Equation" r:id="rId3" imgW="152280" imgH="393480" progId="Equation.3">
              <p:embed/>
            </p:oleObj>
          </a:graphicData>
        </a:graphic>
      </p:graphicFrame>
      <p:graphicFrame>
        <p:nvGraphicFramePr>
          <p:cNvPr id="16387" name="Object 2"/>
          <p:cNvGraphicFramePr>
            <a:graphicFrameLocks noChangeAspect="1"/>
          </p:cNvGraphicFramePr>
          <p:nvPr/>
        </p:nvGraphicFramePr>
        <p:xfrm>
          <a:off x="2166938" y="1857375"/>
          <a:ext cx="523875" cy="1477963"/>
        </p:xfrm>
        <a:graphic>
          <a:graphicData uri="http://schemas.openxmlformats.org/presentationml/2006/ole">
            <p:oleObj spid="_x0000_s16387" name="Equation" r:id="rId4" imgW="139680" imgH="393480" progId="Equation.3">
              <p:embed/>
            </p:oleObj>
          </a:graphicData>
        </a:graphic>
      </p:graphicFrame>
      <p:graphicFrame>
        <p:nvGraphicFramePr>
          <p:cNvPr id="16388" name="Object 2"/>
          <p:cNvGraphicFramePr>
            <a:graphicFrameLocks noChangeAspect="1"/>
          </p:cNvGraphicFramePr>
          <p:nvPr/>
        </p:nvGraphicFramePr>
        <p:xfrm>
          <a:off x="7500958" y="3929066"/>
          <a:ext cx="762000" cy="1477962"/>
        </p:xfrm>
        <a:graphic>
          <a:graphicData uri="http://schemas.openxmlformats.org/presentationml/2006/ole">
            <p:oleObj spid="_x0000_s16388" name="Equation" r:id="rId5" imgW="203040" imgH="393480" progId="Equation.3">
              <p:embed/>
            </p:oleObj>
          </a:graphicData>
        </a:graphic>
      </p:graphicFrame>
      <p:graphicFrame>
        <p:nvGraphicFramePr>
          <p:cNvPr id="16389" name="Object 2"/>
          <p:cNvGraphicFramePr>
            <a:graphicFrameLocks noChangeAspect="1"/>
          </p:cNvGraphicFramePr>
          <p:nvPr/>
        </p:nvGraphicFramePr>
        <p:xfrm>
          <a:off x="714348" y="4286256"/>
          <a:ext cx="571500" cy="1477963"/>
        </p:xfrm>
        <a:graphic>
          <a:graphicData uri="http://schemas.openxmlformats.org/presentationml/2006/ole">
            <p:oleObj spid="_x0000_s16389" name="Equation" r:id="rId6" imgW="152280" imgH="393480" progId="Equation.3">
              <p:embed/>
            </p:oleObj>
          </a:graphicData>
        </a:graphic>
      </p:graphicFrame>
      <p:graphicFrame>
        <p:nvGraphicFramePr>
          <p:cNvPr id="16390" name="Object 2"/>
          <p:cNvGraphicFramePr>
            <a:graphicFrameLocks noChangeAspect="1"/>
          </p:cNvGraphicFramePr>
          <p:nvPr/>
        </p:nvGraphicFramePr>
        <p:xfrm>
          <a:off x="3571868" y="2357430"/>
          <a:ext cx="762000" cy="1477962"/>
        </p:xfrm>
        <a:graphic>
          <a:graphicData uri="http://schemas.openxmlformats.org/presentationml/2006/ole">
            <p:oleObj spid="_x0000_s16390" name="Equation" r:id="rId7" imgW="203040" imgH="393480" progId="Equation.3">
              <p:embed/>
            </p:oleObj>
          </a:graphicData>
        </a:graphic>
      </p:graphicFrame>
      <p:graphicFrame>
        <p:nvGraphicFramePr>
          <p:cNvPr id="16391" name="Object 2"/>
          <p:cNvGraphicFramePr>
            <a:graphicFrameLocks noChangeAspect="1"/>
          </p:cNvGraphicFramePr>
          <p:nvPr/>
        </p:nvGraphicFramePr>
        <p:xfrm>
          <a:off x="2357422" y="4071942"/>
          <a:ext cx="762000" cy="1477963"/>
        </p:xfrm>
        <a:graphic>
          <a:graphicData uri="http://schemas.openxmlformats.org/presentationml/2006/ole">
            <p:oleObj spid="_x0000_s16391" name="Equation" r:id="rId8" imgW="203040" imgH="393480" progId="Equation.3">
              <p:embed/>
            </p:oleObj>
          </a:graphicData>
        </a:graphic>
      </p:graphicFrame>
      <p:graphicFrame>
        <p:nvGraphicFramePr>
          <p:cNvPr id="16392" name="Object 2"/>
          <p:cNvGraphicFramePr>
            <a:graphicFrameLocks noChangeAspect="1"/>
          </p:cNvGraphicFramePr>
          <p:nvPr/>
        </p:nvGraphicFramePr>
        <p:xfrm>
          <a:off x="5357818" y="1928802"/>
          <a:ext cx="523875" cy="1477963"/>
        </p:xfrm>
        <a:graphic>
          <a:graphicData uri="http://schemas.openxmlformats.org/presentationml/2006/ole">
            <p:oleObj spid="_x0000_s16392" name="Equation" r:id="rId9" imgW="139680" imgH="393480" progId="Equation.3">
              <p:embed/>
            </p:oleObj>
          </a:graphicData>
        </a:graphic>
      </p:graphicFrame>
      <p:graphicFrame>
        <p:nvGraphicFramePr>
          <p:cNvPr id="16393" name="Object 2"/>
          <p:cNvGraphicFramePr>
            <a:graphicFrameLocks noChangeAspect="1"/>
          </p:cNvGraphicFramePr>
          <p:nvPr/>
        </p:nvGraphicFramePr>
        <p:xfrm>
          <a:off x="4191000" y="4000500"/>
          <a:ext cx="762000" cy="1477963"/>
        </p:xfrm>
        <a:graphic>
          <a:graphicData uri="http://schemas.openxmlformats.org/presentationml/2006/ole">
            <p:oleObj spid="_x0000_s16393" name="Equation" r:id="rId10" imgW="203040" imgH="393480" progId="Equation.3">
              <p:embed/>
            </p:oleObj>
          </a:graphicData>
        </a:graphic>
      </p:graphicFrame>
      <p:graphicFrame>
        <p:nvGraphicFramePr>
          <p:cNvPr id="16395" name="Object 2"/>
          <p:cNvGraphicFramePr>
            <a:graphicFrameLocks noChangeAspect="1"/>
          </p:cNvGraphicFramePr>
          <p:nvPr/>
        </p:nvGraphicFramePr>
        <p:xfrm>
          <a:off x="7000892" y="2071678"/>
          <a:ext cx="571500" cy="1477963"/>
        </p:xfrm>
        <a:graphic>
          <a:graphicData uri="http://schemas.openxmlformats.org/presentationml/2006/ole">
            <p:oleObj spid="_x0000_s16395" name="Equation" r:id="rId11" imgW="152280" imgH="393480" progId="Equation.3">
              <p:embed/>
            </p:oleObj>
          </a:graphicData>
        </a:graphic>
      </p:graphicFrame>
      <p:graphicFrame>
        <p:nvGraphicFramePr>
          <p:cNvPr id="16396" name="Object 2"/>
          <p:cNvGraphicFramePr>
            <a:graphicFrameLocks noChangeAspect="1"/>
          </p:cNvGraphicFramePr>
          <p:nvPr/>
        </p:nvGraphicFramePr>
        <p:xfrm>
          <a:off x="6000760" y="4071942"/>
          <a:ext cx="762000" cy="1477962"/>
        </p:xfrm>
        <a:graphic>
          <a:graphicData uri="http://schemas.openxmlformats.org/presentationml/2006/ole">
            <p:oleObj spid="_x0000_s16396" name="Equation" r:id="rId12" imgW="20304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500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Write down 5 fractions the same as:</a:t>
            </a:r>
            <a:endParaRPr kumimoji="0" lang="en-GB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714375" y="2143125"/>
          <a:ext cx="1000125" cy="1477963"/>
        </p:xfrm>
        <a:graphic>
          <a:graphicData uri="http://schemas.openxmlformats.org/presentationml/2006/ole">
            <p:oleObj spid="_x0000_s17410" name="Equation" r:id="rId3" imgW="266400" imgH="393480" progId="Equation.3">
              <p:embed/>
            </p:oleObj>
          </a:graphicData>
        </a:graphic>
      </p:graphicFrame>
      <p:graphicFrame>
        <p:nvGraphicFramePr>
          <p:cNvPr id="16389" name="Object 2"/>
          <p:cNvGraphicFramePr>
            <a:graphicFrameLocks noChangeAspect="1"/>
          </p:cNvGraphicFramePr>
          <p:nvPr/>
        </p:nvGraphicFramePr>
        <p:xfrm>
          <a:off x="714348" y="3857628"/>
          <a:ext cx="952500" cy="1477963"/>
        </p:xfrm>
        <a:graphic>
          <a:graphicData uri="http://schemas.openxmlformats.org/presentationml/2006/ole">
            <p:oleObj spid="_x0000_s17413" name="Equation" r:id="rId4" imgW="25380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500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Write down 5 fractions the same as:</a:t>
            </a:r>
            <a:endParaRPr kumimoji="0" lang="en-GB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714375" y="2143125"/>
          <a:ext cx="1000125" cy="1477963"/>
        </p:xfrm>
        <a:graphic>
          <a:graphicData uri="http://schemas.openxmlformats.org/presentationml/2006/ole">
            <p:oleObj spid="_x0000_s18434" name="Equation" r:id="rId3" imgW="266400" imgH="393480" progId="Equation.3">
              <p:embed/>
            </p:oleObj>
          </a:graphicData>
        </a:graphic>
      </p:graphicFrame>
      <p:graphicFrame>
        <p:nvGraphicFramePr>
          <p:cNvPr id="16389" name="Object 2"/>
          <p:cNvGraphicFramePr>
            <a:graphicFrameLocks noChangeAspect="1"/>
          </p:cNvGraphicFramePr>
          <p:nvPr/>
        </p:nvGraphicFramePr>
        <p:xfrm>
          <a:off x="714348" y="3857628"/>
          <a:ext cx="952500" cy="1477963"/>
        </p:xfrm>
        <a:graphic>
          <a:graphicData uri="http://schemas.openxmlformats.org/presentationml/2006/ole">
            <p:oleObj spid="_x0000_s18435" name="Equation" r:id="rId4" imgW="253800" imgH="39348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14348" y="5786454"/>
            <a:ext cx="7000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Work out the answer to:</a:t>
            </a:r>
            <a:endParaRPr lang="en-GB" sz="2800" dirty="0">
              <a:latin typeface="Comic Sans MS" pitchFamily="66" charset="0"/>
            </a:endParaRPr>
          </a:p>
        </p:txBody>
      </p:sp>
      <p:graphicFrame>
        <p:nvGraphicFramePr>
          <p:cNvPr id="18436" name="Object 5"/>
          <p:cNvGraphicFramePr>
            <a:graphicFrameLocks noChangeAspect="1"/>
          </p:cNvGraphicFramePr>
          <p:nvPr/>
        </p:nvGraphicFramePr>
        <p:xfrm>
          <a:off x="5000628" y="5429264"/>
          <a:ext cx="1531937" cy="1219200"/>
        </p:xfrm>
        <a:graphic>
          <a:graphicData uri="http://schemas.openxmlformats.org/presentationml/2006/ole">
            <p:oleObj spid="_x0000_s18436" name="Equation" r:id="rId5" imgW="49500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500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Write these fractions in their simplest form:</a:t>
            </a:r>
            <a:endParaRPr kumimoji="0" lang="en-GB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44037" name="Object 2"/>
          <p:cNvGraphicFramePr>
            <a:graphicFrameLocks noChangeAspect="1"/>
          </p:cNvGraphicFramePr>
          <p:nvPr/>
        </p:nvGraphicFramePr>
        <p:xfrm>
          <a:off x="785813" y="2143125"/>
          <a:ext cx="857250" cy="1477963"/>
        </p:xfrm>
        <a:graphic>
          <a:graphicData uri="http://schemas.openxmlformats.org/presentationml/2006/ole">
            <p:oleObj spid="_x0000_s44037" name="Equation" r:id="rId3" imgW="228600" imgH="393480" progId="Equation.3">
              <p:embed/>
            </p:oleObj>
          </a:graphicData>
        </a:graphic>
      </p:graphicFrame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2047875" y="1857375"/>
          <a:ext cx="762000" cy="1477963"/>
        </p:xfrm>
        <a:graphic>
          <a:graphicData uri="http://schemas.openxmlformats.org/presentationml/2006/ole">
            <p:oleObj spid="_x0000_s44038" name="Equation" r:id="rId4" imgW="203040" imgH="393480" progId="Equation.3">
              <p:embed/>
            </p:oleObj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7500938" y="3929063"/>
          <a:ext cx="762000" cy="1477962"/>
        </p:xfrm>
        <a:graphic>
          <a:graphicData uri="http://schemas.openxmlformats.org/presentationml/2006/ole">
            <p:oleObj spid="_x0000_s44039" name="Equation" r:id="rId5" imgW="203040" imgH="393480" progId="Equation.3">
              <p:embed/>
            </p:oleObj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571500" y="4286250"/>
          <a:ext cx="857250" cy="1477963"/>
        </p:xfrm>
        <a:graphic>
          <a:graphicData uri="http://schemas.openxmlformats.org/presentationml/2006/ole">
            <p:oleObj spid="_x0000_s44040" name="Equation" r:id="rId6" imgW="228600" imgH="393480" progId="Equation.3">
              <p:embed/>
            </p:oleObj>
          </a:graphicData>
        </a:graphic>
      </p:graphicFrame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3571875" y="2357438"/>
          <a:ext cx="762000" cy="1477962"/>
        </p:xfrm>
        <a:graphic>
          <a:graphicData uri="http://schemas.openxmlformats.org/presentationml/2006/ole">
            <p:oleObj spid="_x0000_s44041" name="Equation" r:id="rId7" imgW="203040" imgH="393480" progId="Equation.3">
              <p:embed/>
            </p:oleObj>
          </a:graphicData>
        </a:graphic>
      </p:graphicFrame>
      <p:graphicFrame>
        <p:nvGraphicFramePr>
          <p:cNvPr id="44042" name="Object 10"/>
          <p:cNvGraphicFramePr>
            <a:graphicFrameLocks noChangeAspect="1"/>
          </p:cNvGraphicFramePr>
          <p:nvPr/>
        </p:nvGraphicFramePr>
        <p:xfrm>
          <a:off x="2357438" y="4071938"/>
          <a:ext cx="762000" cy="1477962"/>
        </p:xfrm>
        <a:graphic>
          <a:graphicData uri="http://schemas.openxmlformats.org/presentationml/2006/ole">
            <p:oleObj spid="_x0000_s44042" name="Equation" r:id="rId8" imgW="203040" imgH="393480" progId="Equation.3">
              <p:embed/>
            </p:oleObj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5214938" y="1928813"/>
          <a:ext cx="809625" cy="1477962"/>
        </p:xfrm>
        <a:graphic>
          <a:graphicData uri="http://schemas.openxmlformats.org/presentationml/2006/ole">
            <p:oleObj spid="_x0000_s44043" name="Equation" r:id="rId9" imgW="215640" imgH="393480" progId="Equation.3">
              <p:embed/>
            </p:oleObj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4191000" y="4000500"/>
          <a:ext cx="762000" cy="1477963"/>
        </p:xfrm>
        <a:graphic>
          <a:graphicData uri="http://schemas.openxmlformats.org/presentationml/2006/ole">
            <p:oleObj spid="_x0000_s44044" name="Equation" r:id="rId10" imgW="203040" imgH="393480" progId="Equation.3">
              <p:embed/>
            </p:oleObj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/>
        </p:nvGraphicFramePr>
        <p:xfrm>
          <a:off x="6858000" y="2071688"/>
          <a:ext cx="857250" cy="1477962"/>
        </p:xfrm>
        <a:graphic>
          <a:graphicData uri="http://schemas.openxmlformats.org/presentationml/2006/ole">
            <p:oleObj spid="_x0000_s44045" name="Equation" r:id="rId11" imgW="228600" imgH="393480" progId="Equation.3">
              <p:embed/>
            </p:oleObj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/>
        </p:nvGraphicFramePr>
        <p:xfrm>
          <a:off x="5976938" y="4071938"/>
          <a:ext cx="809625" cy="1477962"/>
        </p:xfrm>
        <a:graphic>
          <a:graphicData uri="http://schemas.openxmlformats.org/presentationml/2006/ole">
            <p:oleObj spid="_x0000_s44046" name="Equation" r:id="rId12" imgW="21564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500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5786" y="2714620"/>
            <a:ext cx="7000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Work out the answer to:</a:t>
            </a:r>
            <a:endParaRPr lang="en-GB" sz="2800" dirty="0">
              <a:latin typeface="Comic Sans MS" pitchFamily="66" charset="0"/>
            </a:endParaRPr>
          </a:p>
        </p:txBody>
      </p:sp>
      <p:graphicFrame>
        <p:nvGraphicFramePr>
          <p:cNvPr id="18436" name="Object 5"/>
          <p:cNvGraphicFramePr>
            <a:graphicFrameLocks noChangeAspect="1"/>
          </p:cNvGraphicFramePr>
          <p:nvPr/>
        </p:nvGraphicFramePr>
        <p:xfrm>
          <a:off x="5143504" y="2428868"/>
          <a:ext cx="1531937" cy="1219200"/>
        </p:xfrm>
        <a:graphic>
          <a:graphicData uri="http://schemas.openxmlformats.org/presentationml/2006/ole">
            <p:oleObj spid="_x0000_s19460" name="Equation" r:id="rId3" imgW="495000" imgH="393480" progId="Equation.3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195</Words>
  <Application>Microsoft Office PowerPoint</Application>
  <PresentationFormat>On-screen Show (4:3)</PresentationFormat>
  <Paragraphs>46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Equation</vt:lpstr>
      <vt:lpstr>Fractions Challenges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 Challenges</dc:title>
  <dc:creator>markgreenaway1@gmail.com</dc:creator>
  <cp:lastModifiedBy>markgreenaway1@gmail.com</cp:lastModifiedBy>
  <cp:revision>16</cp:revision>
  <dcterms:created xsi:type="dcterms:W3CDTF">2014-01-24T21:47:21Z</dcterms:created>
  <dcterms:modified xsi:type="dcterms:W3CDTF">2014-01-26T16:27:50Z</dcterms:modified>
</cp:coreProperties>
</file>